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8" r:id="rId3"/>
    <p:sldId id="259" r:id="rId4"/>
    <p:sldId id="261" r:id="rId5"/>
    <p:sldId id="264" r:id="rId6"/>
    <p:sldId id="262" r:id="rId7"/>
    <p:sldId id="265" r:id="rId8"/>
    <p:sldId id="263" r:id="rId9"/>
    <p:sldId id="267" r:id="rId10"/>
    <p:sldId id="268" r:id="rId11"/>
    <p:sldId id="278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29780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93020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82570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13864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6488"/>
      </p:ext>
    </p:extLst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6851"/>
      </p:ext>
    </p:extLst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678174"/>
      </p:ext>
    </p:extLst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368776"/>
      </p:ext>
    </p:extLst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17710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1382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04300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62401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48062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545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8792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61842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87141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3418D4-47AA-435C-A8B0-AC0D7E0BF82F}" type="datetimeFigureOut">
              <a:rPr lang="ru-RU" smtClean="0"/>
              <a:t>27.07.2023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3C7A8C-15C4-4447-AF73-8E2E8770A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2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ransition spd="slow">
    <p:cover dir="d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4355" y="1859558"/>
            <a:ext cx="7709647" cy="1687857"/>
          </a:xfrm>
        </p:spPr>
        <p:txBody>
          <a:bodyPr/>
          <a:lstStyle/>
          <a:p>
            <a:r>
              <a:rPr lang="ru-RU" sz="4000" b="1" dirty="0"/>
              <a:t>О геноциде </a:t>
            </a:r>
            <a:br>
              <a:rPr lang="ru-RU" sz="4000" b="1" dirty="0"/>
            </a:br>
            <a:r>
              <a:rPr lang="ru-RU" sz="4000" b="1" dirty="0"/>
              <a:t>белорусского народа в годы </a:t>
            </a:r>
            <a:br>
              <a:rPr lang="ru-RU" sz="4000" b="1" dirty="0"/>
            </a:br>
            <a:r>
              <a:rPr lang="ru-RU" sz="4000" b="1" dirty="0"/>
              <a:t>Великой Отечественной войны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247123" y="3547416"/>
            <a:ext cx="7709647" cy="287832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err="1" smtClean="0"/>
              <a:t>Демьянович</a:t>
            </a:r>
            <a:r>
              <a:rPr lang="ru-RU" sz="2400" b="1" dirty="0" smtClean="0"/>
              <a:t> </a:t>
            </a:r>
            <a:r>
              <a:rPr lang="ru-RU" sz="2400" b="1" smtClean="0"/>
              <a:t>Анна Степановна</a:t>
            </a:r>
            <a:r>
              <a:rPr lang="ru-RU" sz="2400" b="1" smtClean="0"/>
              <a:t>, </a:t>
            </a:r>
            <a:r>
              <a:rPr lang="ru-RU" sz="2400" b="1" dirty="0" smtClean="0"/>
              <a:t>педагог-организатор</a:t>
            </a:r>
          </a:p>
          <a:p>
            <a:r>
              <a:rPr lang="ru-RU" sz="2800" b="1" dirty="0"/>
              <a:t>ГУО «Средняя школа № 33 г. Могилева</a:t>
            </a:r>
            <a:r>
              <a:rPr lang="ru-RU" sz="2800" b="1" dirty="0" smtClean="0"/>
              <a:t>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г. Могилев, 2022</a:t>
            </a:r>
            <a:endParaRPr lang="ru-RU" sz="2000" b="1" dirty="0"/>
          </a:p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36049634"/>
      </p:ext>
    </p:extLst>
  </p:cSld>
  <p:clrMapOvr>
    <a:masterClrMapping/>
  </p:clrMapOvr>
  <p:transition spd="slow" advTm="7277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7482" y="624867"/>
            <a:ext cx="9932894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Посещение музейной экспозиции учащимися школы</a:t>
            </a:r>
            <a:endParaRPr lang="ru-RU" sz="3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2042" y="1869821"/>
            <a:ext cx="4458295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Сегодня, как никогда, всей своей жизнью, учебой, работой, службой, воспитанием детей каждый из нас обязан поддержать системные действия государства, сохранить память о погибших и трепетное отношение к своему историческому прошлому для того чтобы сберечь и укрепить единство нашей Родины.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1" y="1869822"/>
            <a:ext cx="3125586" cy="2344189"/>
          </a:xfrm>
          <a:prstGeom prst="rect">
            <a:avLst/>
          </a:prstGeom>
        </p:spPr>
      </p:pic>
      <p:pic>
        <p:nvPicPr>
          <p:cNvPr id="2050" name="Picture 2" descr="http://school33.mogilev.by/doc/img/day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42" y="1869822"/>
            <a:ext cx="3125585" cy="23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hool33.mogilev.by/doc/img/2022/May/%D0%B8%D0%B7%D0%BE%D0%B1%D1%80%D0%B0%D0%B6%D0%B5%D0%BD%D0%B8%D0%B5_viber_2022-05-18_14-26-24-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832181" y="4406985"/>
            <a:ext cx="2430491" cy="182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77593"/>
      </p:ext>
    </p:extLst>
  </p:cSld>
  <p:clrMapOvr>
    <a:masterClrMapping/>
  </p:clrMapOvr>
  <p:transition spd="slow" advTm="3602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5470" y="2027009"/>
            <a:ext cx="9543012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Утрата образа героического прошлого ведет государство к катастрофе и лишает народ будущего. Именно поэтому 2022 год мы объявили Годом исторической памяти.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Хороший повод для всех нас еще раз осмыслить тысячелетний </a:t>
            </a:r>
            <a:r>
              <a:rPr lang="ru-RU" i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тернистый путь народа к независимости и собственной государственности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Сложить воедино все страницы нашей непростой истории: и героические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трагические…</a:t>
            </a:r>
            <a:r>
              <a:rPr lang="be-BY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Донести до мира правду о геноциде белорусского и других народов на территории нашей страны.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обязаны это сделать. Прежде всего для наших детей и внуков. Они должны знать цену мира и свободы, которые добывались многими поколениями потом и кровью».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859">
        <p:cover dir="d"/>
      </p:transition>
    </mc:Choice>
    <mc:Fallback xmlns="">
      <p:transition spd="slow" advClick="0" advTm="6859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9599" y="1503045"/>
            <a:ext cx="10972799" cy="173048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30209"/>
      </p:ext>
    </p:extLst>
  </p:cSld>
  <p:clrMapOvr>
    <a:masterClrMapping/>
  </p:clrMapOvr>
  <p:transition spd="slow" advTm="1654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227" y="1314785"/>
            <a:ext cx="1068120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«Вдумайтесь: оккупанты и их пособники-полицаи сожгли 9 200 белорусских деревень. Из них более пяти тысяч – вместе с жителями. И мы знаем </a:t>
            </a: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 чего это все начинается: с идей расового и генетического, любого другого превосходства одних народов над другими, с разделения на высших и второстепенных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</a:rPr>
              <a:t>. Страшно то, что эти теории и сегодня находят своих приверженцев во всем мире. Но, слава богу, фашистская идеология чужда нашим белорусам, чья генетическая память стала настоящим национальным иммунитетом.» 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4867" y="5147537"/>
            <a:ext cx="6122894" cy="92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algn="just">
              <a:lnSpc>
                <a:spcPts val="1500"/>
              </a:lnSpc>
              <a:spcAft>
                <a:spcPts val="0"/>
              </a:spcAft>
              <a:tabLst>
                <a:tab pos="985838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be-BY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ения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Президента Республики </a:t>
            </a:r>
            <a:r>
              <a:rPr lang="ru-RU" i="1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Беларусь </a:t>
            </a:r>
            <a:r>
              <a:rPr lang="ru-RU" i="1" spc="-4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А.Г.Лукашенко</a:t>
            </a:r>
            <a:r>
              <a:rPr lang="ru-RU" i="1" spc="-4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республиканском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митинге-реквиеме, посвященном 78-й годовщине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Хатынской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трагедии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algn="just">
              <a:lnSpc>
                <a:spcPct val="94000"/>
              </a:lnSpc>
              <a:spcAft>
                <a:spcPts val="0"/>
              </a:spcAft>
              <a:tabLst>
                <a:tab pos="985838" algn="l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марта 2021 г.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24096"/>
      </p:ext>
    </p:extLst>
  </p:cSld>
  <p:clrMapOvr>
    <a:masterClrMapping/>
  </p:clrMapOvr>
  <p:transition spd="slow" advTm="6827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1181347"/>
            <a:ext cx="10058399" cy="1303867"/>
          </a:xfrm>
        </p:spPr>
        <p:txBody>
          <a:bodyPr>
            <a:noAutofit/>
          </a:bodyPr>
          <a:lstStyle/>
          <a:p>
            <a:r>
              <a:rPr lang="ru-RU" sz="3000" b="1" dirty="0"/>
              <a:t>Год исторической памяти </a:t>
            </a:r>
            <a:br>
              <a:rPr lang="ru-RU" sz="3000" b="1" dirty="0"/>
            </a:br>
            <a:r>
              <a:rPr lang="ru-RU" sz="3000" b="1" dirty="0" smtClean="0"/>
              <a:t>проходит </a:t>
            </a:r>
            <a:r>
              <a:rPr lang="ru-RU" sz="3000" b="1" dirty="0"/>
              <a:t>под знаком сохранения героического наследия и правды о всех периодах жизни белорусского народа.</a:t>
            </a:r>
            <a:br>
              <a:rPr lang="ru-RU" sz="3000" b="1" dirty="0"/>
            </a:br>
            <a:endParaRPr lang="ru-RU" sz="3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8883" y="2911756"/>
            <a:ext cx="6933363" cy="28039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33300"/>
                </a:solidFill>
                <a:latin typeface="Roboto"/>
              </a:rPr>
              <a:t>По инициативе Генеральной прокуратуры Палатой представителей Национального собрания Республики Беларусь в январе 2022 г. принят Закон «О геноциде белорусского народа»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3716" y="5538054"/>
            <a:ext cx="10470777" cy="74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Историческая память – нравственный стержень общества, </a:t>
            </a:r>
          </a:p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укрепляющий связь между поколениями в условиях глобальной нестабильности.</a:t>
            </a:r>
          </a:p>
        </p:txBody>
      </p:sp>
      <p:pic>
        <p:nvPicPr>
          <p:cNvPr id="1026" name="Picture 2" descr="Год исторической памя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2374"/>
            <a:ext cx="2765368" cy="28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065466"/>
      </p:ext>
    </p:extLst>
  </p:cSld>
  <p:clrMapOvr>
    <a:masterClrMapping/>
  </p:clrMapOvr>
  <p:transition spd="slow" advTm="5751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64" y="947252"/>
            <a:ext cx="10802470" cy="130386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Экспозиция «Геноцид белорусского народа. Без срока давности»</a:t>
            </a:r>
            <a:endParaRPr lang="ru-RU" sz="3300" b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94764" y="2634020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Историческая память белорусов подвергается атакам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и </a:t>
            </a:r>
            <a:r>
              <a:rPr lang="ru-RU" dirty="0"/>
              <a:t>всевозможным фальсификациям. </a:t>
            </a:r>
          </a:p>
          <a:p>
            <a:r>
              <a:rPr lang="ru-RU" dirty="0"/>
              <a:t>Объектом их воздействия становятся наши ценности,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идентичность</a:t>
            </a:r>
            <a:r>
              <a:rPr lang="ru-RU" dirty="0"/>
              <a:t>, историческое право на суверенитет. </a:t>
            </a:r>
          </a:p>
          <a:p>
            <a:r>
              <a:rPr lang="ru-RU" dirty="0" smtClean="0"/>
              <a:t>Поток </a:t>
            </a:r>
            <a:r>
              <a:rPr lang="ru-RU" dirty="0"/>
              <a:t>лжи только плодится и растет, создавая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дополнительные </a:t>
            </a:r>
            <a:r>
              <a:rPr lang="ru-RU" dirty="0"/>
              <a:t>риски и угрозы развитию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белорусского государства </a:t>
            </a:r>
            <a:r>
              <a:rPr lang="ru-RU" dirty="0"/>
              <a:t>и </a:t>
            </a:r>
            <a:r>
              <a:rPr lang="ru-RU" dirty="0" smtClean="0"/>
              <a:t>  общества</a:t>
            </a:r>
            <a:r>
              <a:rPr lang="ru-RU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65" y="2634020"/>
            <a:ext cx="3704108" cy="277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3624813"/>
      </p:ext>
    </p:extLst>
  </p:cSld>
  <p:clrMapOvr>
    <a:masterClrMapping/>
  </p:clrMapOvr>
  <p:transition spd="slow" advTm="7706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901" y="594099"/>
            <a:ext cx="1099289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Экспозиция рассказывает о том, что в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целях сохранения социальной и исторической справедливости, устранения белых пятен истории, укрепления конституционного строя и национальной безопасности в марте 2021 г. Генеральным прокурором Республики Беларусь возбуждено и расследуется уголовное дело по факту совершения нацистскими преступниками, их пособниками, националистическими формированиями в ходе Великой Отечественной войны и в послевоенный период на территории БССР и других государств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геноцида белорусского народа.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1" y="1945471"/>
            <a:ext cx="3466681" cy="1941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38" y="1964696"/>
            <a:ext cx="3416860" cy="1921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83" y="1964696"/>
            <a:ext cx="3417754" cy="1921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0" y="4019599"/>
            <a:ext cx="3060562" cy="2040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80" y="4033852"/>
            <a:ext cx="3066137" cy="2040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69" y="4033852"/>
            <a:ext cx="3769529" cy="20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15661"/>
      </p:ext>
    </p:extLst>
  </p:cSld>
  <p:clrMapOvr>
    <a:masterClrMapping/>
  </p:clrMapOvr>
  <p:transition spd="slow" advTm="5476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5" y="240908"/>
            <a:ext cx="10289768" cy="2602045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/>
              <a:t>По </a:t>
            </a:r>
            <a:r>
              <a:rPr lang="ru-RU" sz="2400" b="1" dirty="0"/>
              <a:t>инициативе Генеральной прокуратуры Палатой представителей Национального собрания Республики Беларусь в январе 2022 г. принят Закон «О геноциде белорусского народа»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213" y="2458319"/>
            <a:ext cx="6496455" cy="40731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b="1" dirty="0"/>
              <a:t>Геноцид</a:t>
            </a:r>
            <a:r>
              <a:rPr lang="ru-RU" sz="3100" dirty="0"/>
              <a:t> – </a:t>
            </a:r>
          </a:p>
          <a:p>
            <a:pPr marL="0" indent="0" algn="just">
              <a:buNone/>
            </a:pPr>
            <a:r>
              <a:rPr lang="ru-RU" dirty="0"/>
              <a:t>форма массового насилия, которую ООН определяет как действия, совершаемые с </a:t>
            </a:r>
            <a:r>
              <a:rPr lang="ru-RU" b="1" dirty="0"/>
              <a:t>намерением уничтожить, полностью или частично, какую-либо национальную, этническую, расовую или религиозную группу</a:t>
            </a:r>
            <a:r>
              <a:rPr lang="ru-RU" dirty="0"/>
              <a:t> как таковую путем: </a:t>
            </a:r>
          </a:p>
          <a:p>
            <a:pPr marL="452438" algn="just"/>
            <a:r>
              <a:rPr lang="ru-RU" dirty="0"/>
              <a:t>убийства членов этой группы;</a:t>
            </a:r>
          </a:p>
          <a:p>
            <a:pPr marL="452438" algn="just"/>
            <a:r>
              <a:rPr lang="ru-RU" dirty="0"/>
              <a:t>причинения серьезных телесных повреждений или умственного расстройства членам такой группы;</a:t>
            </a:r>
          </a:p>
          <a:p>
            <a:pPr marL="452438" algn="just"/>
            <a:r>
              <a:rPr lang="ru-RU" dirty="0"/>
              <a:t>принятия мер, рассчитанных на предотвращение деторождения в такой группе;</a:t>
            </a:r>
          </a:p>
          <a:p>
            <a:pPr marL="452438" algn="just"/>
            <a:r>
              <a:rPr lang="ru-RU" dirty="0"/>
              <a:t>насильственной передачи детей из одной человеческой группы в другую; </a:t>
            </a:r>
          </a:p>
          <a:p>
            <a:pPr marL="452438" algn="just"/>
            <a:r>
              <a:rPr lang="ru-RU" dirty="0"/>
              <a:t>предумышленного создания жизненных условий, рассчитанных на полное или частичное физическое уничтожение этой группы.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9404" y="2941439"/>
            <a:ext cx="3864956" cy="28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8383"/>
      </p:ext>
    </p:extLst>
  </p:cSld>
  <p:clrMapOvr>
    <a:masterClrMapping/>
  </p:clrMapOvr>
  <p:transition spd="slow" advTm="5635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257" y="2862641"/>
            <a:ext cx="5474972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ОСНОВАНИЕ: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наличие сведений о гибели миллионов белорусов и иных лиц вследствие зверств немецких оккупантов и их пособников послужило основой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возбуждения и расследования Генеральным прокурором Республики Беларусь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273" y="5321123"/>
            <a:ext cx="1120391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Конвенция ООН.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Лица, обвиняемые в совершении геноцида, должны быть судимы компетентным судом государства, на территории которого было совершено данное деяние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Геноцид не имеет срока давности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99" y="1977831"/>
            <a:ext cx="4210950" cy="32531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4110" y="564266"/>
            <a:ext cx="10511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Уголовное дело по факту совершения нацистскими преступниками, их пособниками, националистическими формированиями в ходе Великой Отечественной войны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послевоенный период на территории БССР и других государств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геноцида белорусского народа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9257" y="2152330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НАЧАЛО: апрель 2021 г.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975013"/>
      </p:ext>
    </p:extLst>
  </p:cSld>
  <p:clrMapOvr>
    <a:masterClrMapping/>
  </p:clrMapOvr>
  <p:transition spd="slow" advTm="6361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13" y="1253065"/>
            <a:ext cx="11080376" cy="1303867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экспозиции представлены фотоснимки, демонстрирующие фотоматериалы расследования </a:t>
            </a:r>
            <a:r>
              <a:rPr lang="ru-RU" sz="3200" dirty="0"/>
              <a:t>уголовного дела по совершению геноцида белорусского народа: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764" y="2460311"/>
            <a:ext cx="6710082" cy="403013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выявляются десятки мест ранее не известных захоронений;</a:t>
            </a:r>
          </a:p>
          <a:p>
            <a:r>
              <a:rPr lang="ru-RU" dirty="0"/>
              <a:t>допрошено более 13 300 свидетелей, большинство из которых – узники концлагерей и лагерей смерти (7 700 человек); </a:t>
            </a:r>
          </a:p>
          <a:p>
            <a:r>
              <a:rPr lang="ru-RU" dirty="0"/>
              <a:t>проведено более 2 000 осмотров в архивных учреждениях;</a:t>
            </a:r>
          </a:p>
          <a:p>
            <a:r>
              <a:rPr lang="ru-RU" dirty="0"/>
              <a:t>дополнительно установлены места массового уничтожения и захоронения, которые ранее не были известны и не исследовались; </a:t>
            </a:r>
          </a:p>
          <a:p>
            <a:r>
              <a:rPr lang="be-BY" dirty="0"/>
              <a:t>проведены раскопки в 12 местах. В общей сложности извлечены останки более 2 200 человек;</a:t>
            </a:r>
            <a:endParaRPr lang="ru-RU" dirty="0"/>
          </a:p>
          <a:p>
            <a:pPr lvl="0"/>
            <a:r>
              <a:rPr lang="ru-RU" dirty="0"/>
              <a:t>направлено 47 запросов в 17 государств об оказании правовой помощи;</a:t>
            </a:r>
          </a:p>
          <a:p>
            <a:r>
              <a:rPr lang="ru-RU" dirty="0"/>
              <a:t>организовано создание межведомственных групп и комиссий, целью деятельности которых является полное и объективное исследование обстоятельств геноцида белорусского народа и увековечение памяти его жертв.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6655" y="2923054"/>
            <a:ext cx="3701933" cy="27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25314"/>
      </p:ext>
    </p:extLst>
  </p:cSld>
  <p:clrMapOvr>
    <a:masterClrMapping/>
  </p:clrMapOvr>
  <p:transition spd="slow" advTm="10588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8523" y="560644"/>
            <a:ext cx="100249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ходе раскопок проводимых в д</a:t>
            </a:r>
            <a:r>
              <a:rPr lang="ru-RU" sz="25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Путники </a:t>
            </a:r>
            <a:r>
              <a:rPr lang="ru-RU" sz="2500" b="1" dirty="0">
                <a:latin typeface="Times New Roman" panose="02020603050405020304" pitchFamily="18" charset="0"/>
                <a:ea typeface="Calibri" panose="020F0502020204030204" pitchFamily="34" charset="0"/>
              </a:rPr>
              <a:t>Шкловского района 12.07.2022 обнаружены множество фрагментов костных человеческих останков, ювелирные изделия, монеты, гильзы, пули, предметы одежды, обуви и личного обихода граждан. </a:t>
            </a:r>
            <a:endParaRPr lang="ru-RU" sz="25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96" y="2158996"/>
            <a:ext cx="2807277" cy="3743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2191860"/>
            <a:ext cx="2755668" cy="3674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54" y="2191860"/>
            <a:ext cx="2755668" cy="36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94277"/>
      </p:ext>
    </p:extLst>
  </p:cSld>
  <p:clrMapOvr>
    <a:masterClrMapping/>
  </p:clrMapOvr>
  <p:transition spd="slow" advTm="6137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736</TotalTime>
  <Words>707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Roboto</vt:lpstr>
      <vt:lpstr>Times New Roman</vt:lpstr>
      <vt:lpstr>Натуральные материалы</vt:lpstr>
      <vt:lpstr>О геноциде  белорусского народа в годы  Великой Отечественной войны</vt:lpstr>
      <vt:lpstr>Презентация PowerPoint</vt:lpstr>
      <vt:lpstr>Год исторической памяти  проходит под знаком сохранения героического наследия и правды о всех периодах жизни белорусского народа. </vt:lpstr>
      <vt:lpstr>Экспозиция «Геноцид белорусского народа. Без срока давности»</vt:lpstr>
      <vt:lpstr>Презентация PowerPoint</vt:lpstr>
      <vt:lpstr>По инициативе Генеральной прокуратуры Палатой представителей Национального собрания Республики Беларусь в январе 2022 г. принят Закон «О геноциде белорусского народа»</vt:lpstr>
      <vt:lpstr>Презентация PowerPoint</vt:lpstr>
      <vt:lpstr>В экспозиции представлены фотоснимки, демонстрирующие фотоматериалы расследования уголовного дела по совершению геноцида белорусского народа: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ГЕНОЦИДЕ БЕЛОРУССКОГО НАРОДА В ГОДЫ ВЕЛИКОЙ ОТЕЧЕСТВЕННОЙ ВОЙНЫ</dc:title>
  <dc:creator>А. Н. Казакевич</dc:creator>
  <cp:lastModifiedBy>Ольга</cp:lastModifiedBy>
  <cp:revision>86</cp:revision>
  <dcterms:created xsi:type="dcterms:W3CDTF">2022-03-14T11:54:02Z</dcterms:created>
  <dcterms:modified xsi:type="dcterms:W3CDTF">2023-07-27T11:30:50Z</dcterms:modified>
</cp:coreProperties>
</file>